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0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</p:sldIdLst>
  <p:sldSz cx="12192000" cy="6858000"/>
  <p:notesSz cx="6858000" cy="9144000"/>
  <p:embeddedFontLst>
    <p:embeddedFont>
      <p:font typeface="Calibri" panose="020F0502020204030204" pitchFamily="34" charset="0"/>
      <p:regular r:id="rId107"/>
      <p:bold r:id="rId108"/>
      <p:italic r:id="rId109"/>
      <p:boldItalic r:id="rId110"/>
    </p:embeddedFont>
    <p:embeddedFont>
      <p:font typeface="Consolas" panose="020B0609020204030204" pitchFamily="49" charset="0"/>
      <p:regular r:id="rId111"/>
      <p:bold r:id="rId112"/>
      <p:italic r:id="rId113"/>
      <p:boldItalic r:id="rId114"/>
    </p:embeddedFont>
    <p:embeddedFont>
      <p:font typeface="Century Gothic" panose="020B0502020202020204" pitchFamily="34" charset="0"/>
      <p:regular r:id="rId115"/>
      <p:bold r:id="rId116"/>
      <p:italic r:id="rId117"/>
      <p:boldItalic r:id="rId1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08B212B-23AF-4A71-9905-7D6B5FF4959E}">
  <a:tblStyle styleId="{E08B212B-23AF-4A71-9905-7D6B5FF4959E}" styleName="Table_0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2E7E6"/>
          </a:solidFill>
        </a:fill>
      </a:tcStyle>
    </a:wholeTbl>
    <a:band1H>
      <a:tcTxStyle/>
      <a:tcStyle>
        <a:tcBdr/>
        <a:fill>
          <a:solidFill>
            <a:srgbClr val="E3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3CA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11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6.fntdata"/><Relationship Id="rId16" Type="http://schemas.openxmlformats.org/officeDocument/2006/relationships/slide" Target="slides/slide15.xml"/><Relationship Id="rId107" Type="http://schemas.openxmlformats.org/officeDocument/2006/relationships/font" Target="fonts/font1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7.fntdata"/><Relationship Id="rId118" Type="http://schemas.openxmlformats.org/officeDocument/2006/relationships/font" Target="fonts/font12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font" Target="fonts/font2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8.fntdata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3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4.fntdata"/><Relationship Id="rId115" Type="http://schemas.openxmlformats.org/officeDocument/2006/relationships/font" Target="fonts/font9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5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&lt;caption&gt;A more complex table&lt;/caption&gt; &lt;tr&gt;&lt;th rowspan=2&gt;&lt;th colspan=2&gt;average&lt;th rowspan=2&gt;other&lt;br&gt;category &lt;tr&gt;&lt;th&gt;height&lt;th&gt;weight &lt;tr&gt;&lt;th align=left&gt;males&lt;td&gt;1.9&lt;td&gt;0.003&lt;td&gt;yyy &lt;tr&gt;&lt;th align=left&gt;females&lt;td&gt;1.7&lt;td&gt;0.002&lt;td&gt;xxx</a:t>
            </a:r>
            <a:endParaRPr/>
          </a:p>
        </p:txBody>
      </p:sp>
      <p:sp>
        <p:nvSpPr>
          <p:cNvPr id="392" name="Google Shape;392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rgbClr val="86D1D8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81" name="Google Shape;81;p11"/>
          <p:cNvSpPr txBox="1">
            <a:spLocks noGrp="1"/>
          </p:cNvSpPr>
          <p:nvPr>
            <p:ph type="body" idx="1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body" idx="1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 b="0" i="0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Google Shape;98;p13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9" name="Google Shape;99;p13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body" idx="2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body" idx="3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body" idx="4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body" idx="5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body" idx="6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14" name="Google Shape;114;p15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" name="Google Shape;115;p15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" name="Google Shape;116;p1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2" name="Google Shape;122;p16"/>
          <p:cNvSpPr>
            <a:spLocks noGrp="1"/>
          </p:cNvSpPr>
          <p:nvPr>
            <p:ph type="pic" idx="2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23" name="Google Shape;123;p16"/>
          <p:cNvSpPr txBox="1">
            <a:spLocks noGrp="1"/>
          </p:cNvSpPr>
          <p:nvPr>
            <p:ph type="body" idx="3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body" idx="4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5" name="Google Shape;125;p16"/>
          <p:cNvSpPr>
            <a:spLocks noGrp="1"/>
          </p:cNvSpPr>
          <p:nvPr>
            <p:ph type="pic" idx="5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26" name="Google Shape;126;p16"/>
          <p:cNvSpPr txBox="1">
            <a:spLocks noGrp="1"/>
          </p:cNvSpPr>
          <p:nvPr>
            <p:ph type="body" idx="6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body" idx="7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8" name="Google Shape;128;p16"/>
          <p:cNvSpPr>
            <a:spLocks noGrp="1"/>
          </p:cNvSpPr>
          <p:nvPr>
            <p:ph type="pic" idx="8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29" name="Google Shape;129;p16"/>
          <p:cNvSpPr txBox="1">
            <a:spLocks noGrp="1"/>
          </p:cNvSpPr>
          <p:nvPr>
            <p:ph type="body" idx="9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30" name="Google Shape;130;p16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" name="Google Shape;131;p16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2" name="Google Shape;132;p1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body" idx="1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body" idx="1"/>
          </p:nvPr>
        </p:nvSpPr>
        <p:spPr>
          <a:xfrm rot="5400000">
            <a:off x="1679576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2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2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3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body" idx="4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1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0200" algn="l"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marL="1371600" lvl="2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marL="1828800" lvl="3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marL="2286000" lvl="4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marL="2743200" lvl="5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marL="3200400" lvl="6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marL="3657600" lvl="7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marL="4114800" lvl="8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2"/>
          </p:nvPr>
        </p:nvSpPr>
        <p:spPr>
          <a:xfrm>
            <a:off x="1154953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>
            <a:spLocks noGrp="1"/>
          </p:cNvSpPr>
          <p:nvPr>
            <p:ph type="pic" idx="2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74" name="Google Shape;74;p10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20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 rotWithShape="1">
          <a:blip r:embed="rId21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2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"/>
          <p:cNvPicPr preferRelativeResize="0"/>
          <p:nvPr/>
        </p:nvPicPr>
        <p:blipFill rotWithShape="1">
          <a:blip r:embed="rId23">
            <a:alphaModFix/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1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Google Shape;18;p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" name="Google Shape;19;p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" name="Google Shape;20;p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</a:pPr>
            <a:r>
              <a:rPr lang="en-US"/>
              <a:t>HTML 5 &amp; CSS</a:t>
            </a:r>
            <a:endParaRPr/>
          </a:p>
        </p:txBody>
      </p:sp>
      <p:sp>
        <p:nvSpPr>
          <p:cNvPr id="152" name="Google Shape;152;p19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How to render Headings</a:t>
            </a:r>
            <a:endParaRPr/>
          </a:p>
        </p:txBody>
      </p:sp>
      <p:sp>
        <p:nvSpPr>
          <p:cNvPr id="234" name="Google Shape;234;p28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&lt;h1&gt;………………..&lt;/h1&gt;            Biggest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&lt;h2&gt;………………..&lt;/h2&gt;			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&lt;h3&gt;………………..&lt;/h3&gt;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solidFill>
                  <a:srgbClr val="B58E15"/>
                </a:solidFill>
              </a:rPr>
              <a:t>&lt;h4&gt;………………..&lt;/h4&gt;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&lt;h5&gt;………………..&lt;/h5&gt;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&lt;h6&gt;………………..&lt;/h4&gt;		Smallest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1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Media Query</a:t>
            </a:r>
            <a:endParaRPr/>
          </a:p>
        </p:txBody>
      </p:sp>
      <p:sp>
        <p:nvSpPr>
          <p:cNvPr id="805" name="Google Shape;805;p118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4130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806" name="Google Shape;806;p1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312" y="2052918"/>
            <a:ext cx="7726532" cy="3396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1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Media Query Common Features</a:t>
            </a:r>
            <a:endParaRPr/>
          </a:p>
        </p:txBody>
      </p:sp>
      <p:pic>
        <p:nvPicPr>
          <p:cNvPr id="812" name="Google Shape;812;p1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8788" y="1853248"/>
            <a:ext cx="8282865" cy="4652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20"/>
          <p:cNvSpPr txBox="1">
            <a:spLocks noGrp="1"/>
          </p:cNvSpPr>
          <p:nvPr>
            <p:ph type="title"/>
          </p:nvPr>
        </p:nvSpPr>
        <p:spPr>
          <a:xfrm>
            <a:off x="106533" y="452718"/>
            <a:ext cx="9944302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Media Query</a:t>
            </a:r>
            <a:endParaRPr/>
          </a:p>
        </p:txBody>
      </p:sp>
      <p:sp>
        <p:nvSpPr>
          <p:cNvPr id="818" name="Google Shape;818;p120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@media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Screen</a:t>
            </a:r>
            <a:endParaRPr/>
          </a:p>
          <a:p>
            <a:pPr marL="11430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/* Extra small devices (phones, 600px and down) */</a:t>
            </a:r>
            <a:br>
              <a:rPr lang="en-US"/>
            </a:br>
            <a:r>
              <a:rPr lang="en-US">
                <a:solidFill>
                  <a:srgbClr val="FFC000"/>
                </a:solidFill>
              </a:rPr>
              <a:t>@media only screen and (max-width: 600px) {...}</a:t>
            </a:r>
            <a:br>
              <a:rPr lang="en-US">
                <a:solidFill>
                  <a:srgbClr val="FFC000"/>
                </a:solidFill>
              </a:rPr>
            </a:br>
            <a:r>
              <a:rPr lang="en-US"/>
              <a:t/>
            </a:r>
            <a:br>
              <a:rPr lang="en-US"/>
            </a:br>
            <a:r>
              <a:rPr lang="en-US"/>
              <a:t>/* Small devices (portrait tablets and large phones, 600px and up) */</a:t>
            </a:r>
            <a:br>
              <a:rPr lang="en-US"/>
            </a:br>
            <a:r>
              <a:rPr lang="en-US">
                <a:solidFill>
                  <a:srgbClr val="FFC000"/>
                </a:solidFill>
              </a:rPr>
              <a:t>@media only screen and (min-width: 600px) {...}</a:t>
            </a:r>
            <a:br>
              <a:rPr lang="en-US">
                <a:solidFill>
                  <a:srgbClr val="FFC000"/>
                </a:solidFill>
              </a:rPr>
            </a:br>
            <a:r>
              <a:rPr lang="en-US"/>
              <a:t/>
            </a:r>
            <a:br>
              <a:rPr lang="en-US"/>
            </a:br>
            <a:r>
              <a:rPr lang="en-US"/>
              <a:t>/* Medium devices (landscape tablets, 768px and up) */</a:t>
            </a:r>
            <a:br>
              <a:rPr lang="en-US"/>
            </a:br>
            <a:r>
              <a:rPr lang="en-US">
                <a:solidFill>
                  <a:srgbClr val="FFC000"/>
                </a:solidFill>
              </a:rPr>
              <a:t>@media only screen and (min-width: 768px) {...}</a:t>
            </a:r>
            <a:br>
              <a:rPr lang="en-US">
                <a:solidFill>
                  <a:srgbClr val="FFC000"/>
                </a:solidFill>
              </a:rPr>
            </a:br>
            <a:r>
              <a:rPr lang="en-US">
                <a:solidFill>
                  <a:srgbClr val="FFC000"/>
                </a:solidFill>
              </a:rPr>
              <a:t/>
            </a:r>
            <a:br>
              <a:rPr lang="en-US">
                <a:solidFill>
                  <a:srgbClr val="FFC000"/>
                </a:solidFill>
              </a:rPr>
            </a:br>
            <a:r>
              <a:rPr lang="en-US"/>
              <a:t>/* Large devices (laptops/desktops, 992px and up) */</a:t>
            </a:r>
            <a:br>
              <a:rPr lang="en-US"/>
            </a:br>
            <a:r>
              <a:rPr lang="en-US">
                <a:solidFill>
                  <a:srgbClr val="FFC000"/>
                </a:solidFill>
              </a:rPr>
              <a:t>@media only screen and (min-width: 992px) {...}</a:t>
            </a: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/* Extra large devices (large laptops and desktops, 1200px and up) */</a:t>
            </a:r>
            <a:br>
              <a:rPr lang="en-US"/>
            </a:br>
            <a:r>
              <a:rPr lang="en-US">
                <a:solidFill>
                  <a:srgbClr val="FFC000"/>
                </a:solidFill>
              </a:rPr>
              <a:t>@media only screen and (min-width: 1200px) {...}</a:t>
            </a:r>
            <a:endParaRPr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819" name="Google Shape;819;p1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5750" y="0"/>
            <a:ext cx="8096250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2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Media Query</a:t>
            </a:r>
            <a:endParaRPr/>
          </a:p>
        </p:txBody>
      </p:sp>
      <p:sp>
        <p:nvSpPr>
          <p:cNvPr id="825" name="Google Shape;825;p121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@media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Print</a:t>
            </a:r>
            <a:endParaRPr/>
          </a:p>
          <a:p>
            <a:pPr marL="11430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b="1">
                <a:solidFill>
                  <a:srgbClr val="FFC000"/>
                </a:solidFill>
              </a:rPr>
              <a:t>@media </a:t>
            </a:r>
            <a:r>
              <a:rPr lang="en-US">
                <a:solidFill>
                  <a:srgbClr val="FFC000"/>
                </a:solidFill>
              </a:rPr>
              <a:t>print {</a:t>
            </a:r>
            <a:endParaRPr/>
          </a:p>
          <a:p>
            <a:pPr marL="1371600" lvl="3" indent="0" algn="l" rtl="0">
              <a:spcBef>
                <a:spcPts val="1000"/>
              </a:spcBef>
              <a:spcAft>
                <a:spcPts val="0"/>
              </a:spcAft>
              <a:buSzPts val="1120"/>
              <a:buNone/>
            </a:pPr>
            <a:r>
              <a:rPr lang="en-US" b="1">
                <a:solidFill>
                  <a:srgbClr val="FFC000"/>
                </a:solidFill>
              </a:rPr>
              <a:t>.screen-only </a:t>
            </a:r>
            <a:r>
              <a:rPr lang="en-US">
                <a:solidFill>
                  <a:srgbClr val="FFC000"/>
                </a:solidFill>
              </a:rPr>
              <a:t>{</a:t>
            </a:r>
            <a:endParaRPr/>
          </a:p>
          <a:p>
            <a:pPr marL="1828800" lvl="4" indent="0" algn="l" rtl="0">
              <a:spcBef>
                <a:spcPts val="1000"/>
              </a:spcBef>
              <a:spcAft>
                <a:spcPts val="0"/>
              </a:spcAft>
              <a:buSzPts val="1120"/>
              <a:buNone/>
            </a:pPr>
            <a:r>
              <a:rPr lang="en-US" b="1">
                <a:solidFill>
                  <a:srgbClr val="FFC000"/>
                </a:solidFill>
              </a:rPr>
              <a:t>display</a:t>
            </a:r>
            <a:r>
              <a:rPr lang="en-US">
                <a:solidFill>
                  <a:srgbClr val="FFC000"/>
                </a:solidFill>
              </a:rPr>
              <a:t>: none;</a:t>
            </a:r>
            <a:endParaRPr/>
          </a:p>
          <a:p>
            <a:pPr marL="1828800" lvl="4" indent="0" algn="l" rtl="0">
              <a:spcBef>
                <a:spcPts val="1000"/>
              </a:spcBef>
              <a:spcAft>
                <a:spcPts val="0"/>
              </a:spcAft>
              <a:buSzPts val="1120"/>
              <a:buNone/>
            </a:pPr>
            <a:r>
              <a:rPr lang="en-US">
                <a:solidFill>
                  <a:srgbClr val="FFC000"/>
                </a:solidFill>
              </a:rPr>
              <a:t>}</a:t>
            </a:r>
            <a:endParaRPr/>
          </a:p>
          <a:p>
            <a:pPr marL="1371600" lvl="3" indent="0" algn="l" rtl="0">
              <a:spcBef>
                <a:spcPts val="1000"/>
              </a:spcBef>
              <a:spcAft>
                <a:spcPts val="0"/>
              </a:spcAft>
              <a:buSzPts val="1120"/>
              <a:buNone/>
            </a:pPr>
            <a:r>
              <a:rPr lang="en-US">
                <a:solidFill>
                  <a:srgbClr val="FFC000"/>
                </a:solidFill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2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endParaRPr/>
          </a:p>
        </p:txBody>
      </p:sp>
      <p:sp>
        <p:nvSpPr>
          <p:cNvPr id="831" name="Google Shape;831;p122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4130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832" name="Google Shape;832;p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7578477" cy="3233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1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02380" y="1495844"/>
            <a:ext cx="4732071" cy="5362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1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86509" y="3686255"/>
            <a:ext cx="2626309" cy="3171745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122"/>
          <p:cNvSpPr/>
          <p:nvPr/>
        </p:nvSpPr>
        <p:spPr>
          <a:xfrm>
            <a:off x="5708343" y="-18842"/>
            <a:ext cx="2867487" cy="1256886"/>
          </a:xfrm>
          <a:prstGeom prst="irregularSeal1">
            <a:avLst/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1000px</a:t>
            </a:r>
            <a:endParaRPr/>
          </a:p>
        </p:txBody>
      </p:sp>
      <p:sp>
        <p:nvSpPr>
          <p:cNvPr id="836" name="Google Shape;836;p122"/>
          <p:cNvSpPr/>
          <p:nvPr/>
        </p:nvSpPr>
        <p:spPr>
          <a:xfrm>
            <a:off x="10271465" y="2565646"/>
            <a:ext cx="1583036" cy="1029809"/>
          </a:xfrm>
          <a:prstGeom prst="irregularSeal1">
            <a:avLst/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768px</a:t>
            </a:r>
            <a:endParaRPr/>
          </a:p>
        </p:txBody>
      </p:sp>
      <p:sp>
        <p:nvSpPr>
          <p:cNvPr id="837" name="Google Shape;837;p122"/>
          <p:cNvSpPr/>
          <p:nvPr/>
        </p:nvSpPr>
        <p:spPr>
          <a:xfrm>
            <a:off x="3490405" y="3595455"/>
            <a:ext cx="1583036" cy="1029809"/>
          </a:xfrm>
          <a:prstGeom prst="irregularSeal1">
            <a:avLst/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600px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Paragraph</a:t>
            </a:r>
            <a:endParaRPr/>
          </a:p>
        </p:txBody>
      </p:sp>
      <p:sp>
        <p:nvSpPr>
          <p:cNvPr id="240" name="Google Shape;240;p29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&lt;p&gt; …….. &lt;/p&gt;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How to create titles and text</a:t>
            </a:r>
            <a:endParaRPr/>
          </a:p>
        </p:txBody>
      </p:sp>
      <p:sp>
        <p:nvSpPr>
          <p:cNvPr id="246" name="Google Shape;246;p30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&lt;h1&gt; Latest Posts &lt;/h1&gt;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&lt;h2&gt; These all are the latest posts&lt;/h2&gt;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&lt;section&gt;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&lt;h3&gt; About Semantic Elements&lt;/h3&gt;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&lt;p&gt; Here is about semantic elements in HTML 5&lt;/p&gt;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&lt;h5&gt; Author: Nay Win&lt;/h5&gt;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&lt;/section&gt;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Applying text formatting</a:t>
            </a:r>
            <a:endParaRPr/>
          </a:p>
        </p:txBody>
      </p:sp>
      <p:sp>
        <p:nvSpPr>
          <p:cNvPr id="252" name="Google Shape;252;p31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&lt;b&gt;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&lt;i&gt;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&lt;sup&gt;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&lt;sub&gt;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Challenge 1</a:t>
            </a:r>
            <a:endParaRPr/>
          </a:p>
        </p:txBody>
      </p:sp>
      <p:pic>
        <p:nvPicPr>
          <p:cNvPr id="258" name="Google Shape;25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1688" y="1676693"/>
            <a:ext cx="9534525" cy="451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Challenge 2</a:t>
            </a:r>
            <a:endParaRPr/>
          </a:p>
        </p:txBody>
      </p:sp>
      <p:pic>
        <p:nvPicPr>
          <p:cNvPr id="264" name="Google Shape;26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825625"/>
            <a:ext cx="7460974" cy="4559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Lists</a:t>
            </a:r>
            <a:endParaRPr/>
          </a:p>
        </p:txBody>
      </p:sp>
      <p:sp>
        <p:nvSpPr>
          <p:cNvPr id="270" name="Google Shape;270;p34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Unordered List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&lt;ul&gt; &lt;li&gt;……&lt;/li&gt;&lt;/ul&gt;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Ordered List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&lt;ol&gt;&lt;li&gt;…….&lt;/li&gt;&lt;/ol&gt;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List Style Type</a:t>
            </a:r>
            <a:endParaRPr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Unordered List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en-US"/>
              <a:t>Disc (the default)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en-US"/>
              <a:t>Circle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en-US"/>
              <a:t>Square</a:t>
            </a:r>
            <a:endParaRPr/>
          </a:p>
          <a:p>
            <a:pPr marL="457200" lvl="1" indent="0" algn="l" rtl="0"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r>
              <a:rPr lang="en-US">
                <a:solidFill>
                  <a:srgbClr val="AF4A0D"/>
                </a:solidFill>
              </a:rPr>
              <a:t>&lt;ul style=“list-style-type:square”&gt;</a:t>
            </a:r>
            <a:endParaRPr/>
          </a:p>
          <a:p>
            <a:pPr marL="457200" lvl="1" indent="0" algn="l" rtl="0"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endParaRPr>
              <a:solidFill>
                <a:srgbClr val="AF4A0D"/>
              </a:solidFill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Ordered List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en-US"/>
              <a:t>Decimal (the default)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en-US"/>
              <a:t>Decimal-leading-zero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en-US"/>
              <a:t>Lower-roman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en-US"/>
              <a:t>Upper-roman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en-US"/>
              <a:t>Lower-alpha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en-US"/>
              <a:t>Upper-alpha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en-US"/>
              <a:t>none</a:t>
            </a:r>
            <a:endParaRPr/>
          </a:p>
          <a:p>
            <a:pPr marL="457200" lvl="1" indent="0" algn="l" rtl="0"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Definition List</a:t>
            </a:r>
            <a:endParaRPr/>
          </a:p>
        </p:txBody>
      </p:sp>
      <p:sp>
        <p:nvSpPr>
          <p:cNvPr id="282" name="Google Shape;282;p36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&lt;dl&gt;  : a list that presents terms with their definitions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&lt;dt&gt; :definition term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&lt;dd&gt; :definition description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Challenge 2</a:t>
            </a:r>
            <a:endParaRPr/>
          </a:p>
        </p:txBody>
      </p:sp>
      <p:pic>
        <p:nvPicPr>
          <p:cNvPr id="288" name="Google Shape;28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5155" y="1672032"/>
            <a:ext cx="7222435" cy="4820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HTML 5</a:t>
            </a:r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Hypertext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Markup ( Content)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Language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Character Entity References</a:t>
            </a:r>
            <a:endParaRPr/>
          </a:p>
        </p:txBody>
      </p:sp>
      <p:pic>
        <p:nvPicPr>
          <p:cNvPr id="294" name="Google Shape;294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584155"/>
            <a:ext cx="7906305" cy="5047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Creating a horizontal line</a:t>
            </a:r>
            <a:endParaRPr/>
          </a:p>
        </p:txBody>
      </p:sp>
      <p:sp>
        <p:nvSpPr>
          <p:cNvPr id="300" name="Google Shape;300;p39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&lt;hr&gt;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Challenge 2</a:t>
            </a:r>
            <a:endParaRPr/>
          </a:p>
        </p:txBody>
      </p:sp>
      <p:sp>
        <p:nvSpPr>
          <p:cNvPr id="306" name="Google Shape;306;p40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4130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307" name="Google Shape;307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0578" y="1825625"/>
            <a:ext cx="8710439" cy="4393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Creating Links</a:t>
            </a:r>
            <a:endParaRPr/>
          </a:p>
        </p:txBody>
      </p:sp>
      <p:sp>
        <p:nvSpPr>
          <p:cNvPr id="313" name="Google Shape;313;p41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&lt;a href=“challenge1.html”&gt; Search in Google! &lt;/a&gt;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&lt;a href=</a:t>
            </a:r>
            <a:r>
              <a:rPr lang="en-US" u="sng">
                <a:solidFill>
                  <a:schemeClr val="hlink"/>
                </a:solidFill>
                <a:hlinkClick r:id="rId3"/>
              </a:rPr>
              <a:t>“www.google.com</a:t>
            </a:r>
            <a:r>
              <a:rPr lang="en-US"/>
              <a:t>”&gt; Search in Google! &lt;/a&gt;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&lt;a href=“#section1”&gt;Section 1 &lt;/a&gt;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&lt;section id=“section1”&gt;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………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&lt;/section&gt;</a:t>
            </a:r>
            <a:endParaRPr/>
          </a:p>
        </p:txBody>
      </p:sp>
      <p:sp>
        <p:nvSpPr>
          <p:cNvPr id="314" name="Google Shape;314;p41"/>
          <p:cNvSpPr/>
          <p:nvPr/>
        </p:nvSpPr>
        <p:spPr>
          <a:xfrm>
            <a:off x="6773662" y="3009530"/>
            <a:ext cx="4350058" cy="2246051"/>
          </a:xfrm>
          <a:prstGeom prst="snip1Rect">
            <a:avLst>
              <a:gd name="adj" fmla="val 16667"/>
            </a:avLst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AutoNum type="arabicPeriod"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Internal link to other pages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AutoNum type="arabicPeriod"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External link to other web sites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AutoNum type="arabicPeriod"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Hyperlink to other content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Creating Links with target window</a:t>
            </a:r>
            <a:endParaRPr/>
          </a:p>
        </p:txBody>
      </p:sp>
      <p:sp>
        <p:nvSpPr>
          <p:cNvPr id="320" name="Google Shape;320;p42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&lt;a href="foliage.html" target="_blank"&gt;Diagnosing Foliage Problems&lt;/a&gt;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Creating link to email address</a:t>
            </a:r>
            <a:endParaRPr/>
          </a:p>
        </p:txBody>
      </p:sp>
      <p:sp>
        <p:nvSpPr>
          <p:cNvPr id="326" name="Google Shape;326;p43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="mailto:support@adatum.com"&gt;Contact Us&lt;/a&gt;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 dirty="0" smtClean="0"/>
              <a:t>Title</a:t>
            </a:r>
            <a:r>
              <a:rPr lang="en-US" dirty="0"/>
              <a:t>&lt;/a&gt;</a:t>
            </a:r>
            <a:endParaRPr dirty="0"/>
          </a:p>
          <a:p>
            <a:pPr marL="342900" lvl="0" indent="-241300">
              <a:buSzPts val="1600"/>
              <a:buNone/>
            </a:pPr>
            <a:r>
              <a:rPr lang="en-US" dirty="0"/>
              <a:t>&lt;</a:t>
            </a:r>
            <a:r>
              <a:rPr lang="en-US" dirty="0" smtClean="0"/>
              <a:t>a </a:t>
            </a:r>
            <a:r>
              <a:rPr lang="en-US" dirty="0" err="1" smtClean="0"/>
              <a:t>href</a:t>
            </a:r>
            <a:r>
              <a:rPr lang="en-US" dirty="0"/>
              <a:t>="https://mail.google.com/mail/?view=</a:t>
            </a:r>
            <a:r>
              <a:rPr lang="en-US" dirty="0" err="1"/>
              <a:t>cm&amp;fs</a:t>
            </a:r>
            <a:r>
              <a:rPr lang="en-US" dirty="0"/>
              <a:t>=1&amp;tf=1&amp;to=hostmyanmarmandalay@gmail.com" target="_blank"&gt;</a:t>
            </a:r>
            <a:endParaRPr dirty="0"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Creating link to other content</a:t>
            </a:r>
            <a:endParaRPr/>
          </a:p>
        </p:txBody>
      </p:sp>
      <p:sp>
        <p:nvSpPr>
          <p:cNvPr id="332" name="Google Shape;332;p44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&lt;li&gt;&lt;a href="spray.doc"&gt;Microsoft Word version&lt;/a&gt;&lt;/li&gt;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5"/>
          <p:cNvSpPr txBox="1">
            <a:spLocks noGrp="1"/>
          </p:cNvSpPr>
          <p:nvPr>
            <p:ph type="title"/>
          </p:nvPr>
        </p:nvSpPr>
        <p:spPr>
          <a:xfrm>
            <a:off x="838200" y="99391"/>
            <a:ext cx="10515600" cy="815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Challenge</a:t>
            </a:r>
            <a:endParaRPr/>
          </a:p>
        </p:txBody>
      </p:sp>
      <p:pic>
        <p:nvPicPr>
          <p:cNvPr id="338" name="Google Shape;338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3729" y="1449829"/>
            <a:ext cx="8121927" cy="4839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Image</a:t>
            </a:r>
            <a:endParaRPr/>
          </a:p>
        </p:txBody>
      </p:sp>
      <p:sp>
        <p:nvSpPr>
          <p:cNvPr id="344" name="Google Shape;344;p46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&lt;img src="../images/github.jpg" width="200px"/&gt;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src : file path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Width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Height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Alt : alternate text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3 types of image src</a:t>
            </a:r>
            <a:endParaRPr/>
          </a:p>
        </p:txBody>
      </p:sp>
      <p:sp>
        <p:nvSpPr>
          <p:cNvPr id="350" name="Google Shape;350;p47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1. html and jpg are in the same directory.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src="github.jpg"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2. jpg is placed in another folder.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src="images/github.jpg"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3. html is placed in other folder. (different folders) ****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src="../images/github.jpg"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4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 rotWithShape="1">
          <a:blip r:embed="rId5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1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6" name="Google Shape;166;p21"/>
          <p:cNvPicPr preferRelativeResize="0"/>
          <p:nvPr/>
        </p:nvPicPr>
        <p:blipFill rotWithShape="1">
          <a:blip r:embed="rId6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/>
          <p:cNvPicPr preferRelativeResize="0"/>
          <p:nvPr/>
        </p:nvPicPr>
        <p:blipFill rotWithShape="1">
          <a:blip r:embed="rId7">
            <a:alphaModFix/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1"/>
          <p:cNvSpPr/>
          <p:nvPr/>
        </p:nvSpPr>
        <p:spPr>
          <a:xfrm>
            <a:off x="0" y="-5"/>
            <a:ext cx="12191695" cy="47307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1"/>
          <p:cNvSpPr/>
          <p:nvPr/>
        </p:nvSpPr>
        <p:spPr>
          <a:xfrm>
            <a:off x="8719939" y="3753695"/>
            <a:ext cx="3472060" cy="825932"/>
          </a:xfrm>
          <a:custGeom>
            <a:avLst/>
            <a:gdLst/>
            <a:ahLst/>
            <a:cxnLst/>
            <a:rect l="l" t="t" r="r" b="b"/>
            <a:pathLst>
              <a:path w="3472060" h="825932" extrusionOk="0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2" name="Google Shape;172;p21"/>
          <p:cNvSpPr/>
          <p:nvPr/>
        </p:nvSpPr>
        <p:spPr>
          <a:xfrm>
            <a:off x="1" y="4055532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 extrusionOk="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3" name="Google Shape;173;p21"/>
          <p:cNvSpPr txBox="1">
            <a:spLocks noGrp="1"/>
          </p:cNvSpPr>
          <p:nvPr>
            <p:ph type="title"/>
          </p:nvPr>
        </p:nvSpPr>
        <p:spPr>
          <a:xfrm>
            <a:off x="635458" y="4854344"/>
            <a:ext cx="9802354" cy="86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entury Gothic"/>
              <a:buNone/>
            </a:pPr>
            <a:r>
              <a:rPr lang="en-US" sz="4800"/>
              <a:t>Code Editors ( VS, Sublime, Atom)</a:t>
            </a:r>
            <a:endParaRPr/>
          </a:p>
        </p:txBody>
      </p:sp>
      <p:pic>
        <p:nvPicPr>
          <p:cNvPr id="174" name="Google Shape;174;p2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99967" y="809821"/>
            <a:ext cx="2944368" cy="2944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1" descr="sublime text 3 portable | Sublime text 3, Sublime, Codi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64444" y="809821"/>
            <a:ext cx="2944368" cy="2944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10">
            <a:alphaModFix/>
          </a:blip>
          <a:srcRect/>
          <a:stretch/>
        </p:blipFill>
        <p:spPr>
          <a:xfrm>
            <a:off x="7328921" y="809821"/>
            <a:ext cx="2944368" cy="2944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Table</a:t>
            </a:r>
            <a:endParaRPr/>
          </a:p>
        </p:txBody>
      </p:sp>
      <p:sp>
        <p:nvSpPr>
          <p:cNvPr id="356" name="Google Shape;356;p48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&lt;table&gt; 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en-US"/>
              <a:t>&lt;tr&gt;                                                               </a:t>
            </a:r>
            <a:endParaRPr/>
          </a:p>
          <a:p>
            <a:pPr marL="1143000" lvl="2" indent="-2286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&lt;th&gt; &lt;/th&gt;</a:t>
            </a:r>
            <a:endParaRPr/>
          </a:p>
          <a:p>
            <a:pPr marL="1143000" lvl="2" indent="-2286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&lt;th&gt;&lt;/th&gt;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en-US"/>
              <a:t>&lt;/tr&gt;</a:t>
            </a:r>
            <a:endParaRPr/>
          </a:p>
          <a:p>
            <a:pPr marL="742950" lvl="1" indent="-201168" algn="l" rtl="0"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en-US"/>
              <a:t>&lt;tr&gt;</a:t>
            </a:r>
            <a:endParaRPr/>
          </a:p>
          <a:p>
            <a:pPr marL="1143000" lvl="2" indent="-2286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&lt;td&gt; &lt;/td&gt;</a:t>
            </a:r>
            <a:endParaRPr/>
          </a:p>
          <a:p>
            <a:pPr marL="1143000" lvl="2" indent="-2286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&lt;td&gt;&lt;/td&gt;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en-US"/>
              <a:t>&lt;/tr&gt;</a:t>
            </a:r>
            <a:endParaRPr/>
          </a:p>
          <a:p>
            <a:pPr marL="342900" lvl="0" indent="-24892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&lt;/table&gt;</a:t>
            </a:r>
            <a:endParaRPr/>
          </a:p>
          <a:p>
            <a:pPr marL="342900" lvl="0" indent="-24892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/>
          </a:p>
        </p:txBody>
      </p:sp>
      <p:sp>
        <p:nvSpPr>
          <p:cNvPr id="357" name="Google Shape;357;p48"/>
          <p:cNvSpPr/>
          <p:nvPr/>
        </p:nvSpPr>
        <p:spPr>
          <a:xfrm rot="5400000">
            <a:off x="2887578" y="1756610"/>
            <a:ext cx="152400" cy="866273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8" name="Google Shape;358;p48"/>
          <p:cNvSpPr/>
          <p:nvPr/>
        </p:nvSpPr>
        <p:spPr>
          <a:xfrm rot="5400000">
            <a:off x="2951747" y="5406190"/>
            <a:ext cx="152400" cy="866273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9" name="Google Shape;359;p48"/>
          <p:cNvSpPr/>
          <p:nvPr/>
        </p:nvSpPr>
        <p:spPr>
          <a:xfrm rot="5400000">
            <a:off x="2963778" y="2108681"/>
            <a:ext cx="152400" cy="86627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FD37E"/>
          </a:solidFill>
          <a:ln w="19050" cap="rnd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0" name="Google Shape;360;p48"/>
          <p:cNvSpPr/>
          <p:nvPr/>
        </p:nvSpPr>
        <p:spPr>
          <a:xfrm rot="5400000">
            <a:off x="2950350" y="3092501"/>
            <a:ext cx="152400" cy="86627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FD37E"/>
          </a:solidFill>
          <a:ln w="19050" cap="rnd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1" name="Google Shape;361;p48"/>
          <p:cNvSpPr/>
          <p:nvPr/>
        </p:nvSpPr>
        <p:spPr>
          <a:xfrm>
            <a:off x="3836504" y="4150658"/>
            <a:ext cx="576470" cy="1027629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2" name="Google Shape;362;p48"/>
          <p:cNvSpPr txBox="1"/>
          <p:nvPr/>
        </p:nvSpPr>
        <p:spPr>
          <a:xfrm>
            <a:off x="3702326" y="2357151"/>
            <a:ext cx="14212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Table row</a:t>
            </a:r>
            <a:endParaRPr/>
          </a:p>
        </p:txBody>
      </p:sp>
      <p:sp>
        <p:nvSpPr>
          <p:cNvPr id="363" name="Google Shape;363;p48"/>
          <p:cNvSpPr txBox="1"/>
          <p:nvPr/>
        </p:nvSpPr>
        <p:spPr>
          <a:xfrm>
            <a:off x="3702325" y="3291060"/>
            <a:ext cx="14212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Table row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thead</a:t>
            </a:r>
            <a:endParaRPr/>
          </a:p>
        </p:txBody>
      </p:sp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&lt;thead&gt;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    &lt;tr&gt;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      &lt;th&gt;Month&lt;/th&gt;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      &lt;th&gt;Savings&lt;/th&gt;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    &lt;/tr&gt;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  &lt;/thead&gt;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tbody</a:t>
            </a:r>
            <a:endParaRPr/>
          </a:p>
        </p:txBody>
      </p:sp>
      <p:sp>
        <p:nvSpPr>
          <p:cNvPr id="375" name="Google Shape;375;p50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&lt;tbody&gt;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    &lt;tr&gt;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      &lt;td&gt;January&lt;/td&gt;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      &lt;td&gt;$100&lt;/td&gt;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    &lt;/tr&gt;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    &lt;tr&gt;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      &lt;td&gt;February&lt;/td&gt;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      &lt;td&gt;$80&lt;/td&gt;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    &lt;/tr&gt;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  &lt;/tbody&gt;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tfoot</a:t>
            </a:r>
            <a:endParaRPr/>
          </a:p>
        </p:txBody>
      </p:sp>
      <p:sp>
        <p:nvSpPr>
          <p:cNvPr id="381" name="Google Shape;381;p51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&lt;tfoot&gt;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    &lt;tr&gt;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      &lt;td&gt;Sum&lt;/td&gt;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      &lt;td&gt;$180&lt;/td&gt;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    &lt;/tr&gt;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  &lt;/tfoot&gt;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Example</a:t>
            </a:r>
            <a:endParaRPr/>
          </a:p>
        </p:txBody>
      </p:sp>
      <p:graphicFrame>
        <p:nvGraphicFramePr>
          <p:cNvPr id="387" name="Google Shape;387;p52"/>
          <p:cNvGraphicFramePr/>
          <p:nvPr/>
        </p:nvGraphicFramePr>
        <p:xfrm>
          <a:off x="1103313" y="2052638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{E08B212B-23AF-4A71-9905-7D6B5FF4959E}</a:tableStyleId>
              </a:tblPr>
              <a:tblGrid>
                <a:gridCol w="298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2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82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Month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Income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Bonus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January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$100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February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&amp;120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13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8" name="Google Shape;388;p52"/>
          <p:cNvGraphicFramePr/>
          <p:nvPr/>
        </p:nvGraphicFramePr>
        <p:xfrm>
          <a:off x="1103313" y="360339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{E08B212B-23AF-4A71-9905-7D6B5FF4959E}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5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Month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Income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Bonus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Challenge 4</a:t>
            </a:r>
            <a:endParaRPr/>
          </a:p>
        </p:txBody>
      </p:sp>
      <p:sp>
        <p:nvSpPr>
          <p:cNvPr id="395" name="Google Shape;395;p53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4130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396" name="Google Shape;396;p53" descr="A Review of the HTML+ Document Forma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86693" y="3038268"/>
            <a:ext cx="6779778" cy="2458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Div</a:t>
            </a:r>
            <a:endParaRPr/>
          </a:p>
        </p:txBody>
      </p:sp>
      <p:sp>
        <p:nvSpPr>
          <p:cNvPr id="402" name="Google Shape;402;p54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4130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Form</a:t>
            </a:r>
            <a:endParaRPr/>
          </a:p>
        </p:txBody>
      </p:sp>
      <p:sp>
        <p:nvSpPr>
          <p:cNvPr id="408" name="Google Shape;408;p55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4130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409" name="Google Shape;409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333" y="1914524"/>
            <a:ext cx="3238500" cy="433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5" descr="Free Simple HTML CSS Login Form Template 1 | Tutorial Jinni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96621" y="1793661"/>
            <a:ext cx="5153231" cy="4524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Form tag</a:t>
            </a:r>
            <a:endParaRPr/>
          </a:p>
        </p:txBody>
      </p:sp>
      <p:sp>
        <p:nvSpPr>
          <p:cNvPr id="416" name="Google Shape;416;p56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&lt;form&gt;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&lt;/form&gt;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Action:”#” or “loginsuccess.html”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Method : post/get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Text field</a:t>
            </a:r>
            <a:endParaRPr/>
          </a:p>
        </p:txBody>
      </p:sp>
      <p:sp>
        <p:nvSpPr>
          <p:cNvPr id="422" name="Google Shape;422;p57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solidFill>
                  <a:srgbClr val="FF0000"/>
                </a:solidFill>
              </a:rPr>
              <a:t>&lt;input type=“</a:t>
            </a:r>
            <a:r>
              <a:rPr lang="en-US" u="sng">
                <a:solidFill>
                  <a:srgbClr val="FF0000"/>
                </a:solidFill>
              </a:rPr>
              <a:t>text</a:t>
            </a:r>
            <a:r>
              <a:rPr lang="en-US">
                <a:solidFill>
                  <a:srgbClr val="FF0000"/>
                </a:solidFill>
              </a:rPr>
              <a:t>” name</a:t>
            </a:r>
            <a:r>
              <a:rPr lang="en-US"/>
              <a:t>=“name” </a:t>
            </a:r>
            <a:r>
              <a:rPr lang="en-US">
                <a:solidFill>
                  <a:srgbClr val="FF0000"/>
                </a:solidFill>
              </a:rPr>
              <a:t>placeholder</a:t>
            </a:r>
            <a:r>
              <a:rPr lang="en-US"/>
              <a:t>=“Write your name”&gt;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Type=“text”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name=“yourname”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HTML File</a:t>
            </a:r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File Extension : .html or .htm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&lt;!doctype html&gt; = &gt; tell the browser that this is some kind of html file and html 5 latest version. 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Two parts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&lt;head&gt;&lt;/head&gt;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&lt;body&gt; &lt;/body&gt;</a:t>
            </a:r>
            <a:endParaRPr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Password</a:t>
            </a:r>
            <a:endParaRPr/>
          </a:p>
        </p:txBody>
      </p:sp>
      <p:sp>
        <p:nvSpPr>
          <p:cNvPr id="428" name="Google Shape;428;p58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&lt;input type=“password” name=“pwd” placeholder=“Password”&gt;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Type=“password”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Name=“yourname”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Radio Button</a:t>
            </a:r>
            <a:endParaRPr/>
          </a:p>
        </p:txBody>
      </p:sp>
      <p:sp>
        <p:nvSpPr>
          <p:cNvPr id="434" name="Google Shape;434;p59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&lt;input type=“radio” name=“gender” value=“Male”&gt;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&lt;input type=“radio” name=“gender” value=“Female” checked&gt;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Type=“radio”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name=“yourname”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solidFill>
                  <a:srgbClr val="FF0000"/>
                </a:solidFill>
              </a:rPr>
              <a:t>*** Name must be the same for radio button group.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Dropdown list</a:t>
            </a:r>
            <a:endParaRPr/>
          </a:p>
        </p:txBody>
      </p:sp>
      <p:sp>
        <p:nvSpPr>
          <p:cNvPr id="440" name="Google Shape;440;p60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&lt;select name=“course”&gt;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&lt;option value=“IT”&gt;IT&lt;/option&gt;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&lt;option value=“civil”&gt;Civil Engineering&lt;/option&gt;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&lt;/select&gt;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Datalist</a:t>
            </a:r>
            <a:endParaRPr/>
          </a:p>
        </p:txBody>
      </p:sp>
      <p:sp>
        <p:nvSpPr>
          <p:cNvPr id="446" name="Google Shape;446;p61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&lt;input name="country" list="countries" placeholder="Country"&gt;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                &lt;datalist id="countries"&gt;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                    &lt;option value="Afghatannistan"&gt;Afghanistan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                    &lt;option value="Bhutan"&gt;Bhutan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                    &lt;option value="Burma"&gt; Burma                 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                &lt;/datalist&gt;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Calendar</a:t>
            </a:r>
            <a:endParaRPr/>
          </a:p>
        </p:txBody>
      </p:sp>
      <p:sp>
        <p:nvSpPr>
          <p:cNvPr id="452" name="Google Shape;452;p62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 &lt;input type="date" name="bdate" required/&gt;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Checkbox</a:t>
            </a:r>
            <a:endParaRPr/>
          </a:p>
        </p:txBody>
      </p:sp>
      <p:sp>
        <p:nvSpPr>
          <p:cNvPr id="458" name="Google Shape;458;p63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&lt;input type="checkbox" name=“Sports" value=“badminton" checked&gt; Badminton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Textarea</a:t>
            </a:r>
            <a:endParaRPr/>
          </a:p>
        </p:txBody>
      </p:sp>
      <p:sp>
        <p:nvSpPr>
          <p:cNvPr id="464" name="Google Shape;464;p64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&lt;textarea cols="25" rows="7"&gt;&lt;/textarea&gt; 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Fieldset</a:t>
            </a:r>
            <a:endParaRPr/>
          </a:p>
        </p:txBody>
      </p:sp>
      <p:sp>
        <p:nvSpPr>
          <p:cNvPr id="470" name="Google Shape;470;p65"/>
          <p:cNvSpPr txBox="1">
            <a:spLocks noGrp="1"/>
          </p:cNvSpPr>
          <p:nvPr>
            <p:ph type="body" idx="1"/>
          </p:nvPr>
        </p:nvSpPr>
        <p:spPr>
          <a:xfrm>
            <a:off x="1103311" y="1410366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Fieldset : used to group related elements in form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Legend: a caption for fieldset</a:t>
            </a:r>
            <a:endParaRPr/>
          </a:p>
        </p:txBody>
      </p:sp>
      <p:pic>
        <p:nvPicPr>
          <p:cNvPr id="471" name="Google Shape;471;p65" descr="Preview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6421" y="2708976"/>
            <a:ext cx="5205671" cy="3778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&lt;iframe&gt;</a:t>
            </a:r>
            <a:endParaRPr/>
          </a:p>
        </p:txBody>
      </p:sp>
      <p:sp>
        <p:nvSpPr>
          <p:cNvPr id="477" name="Google Shape;477;p66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&lt;iframe width="420" height="315"</a:t>
            </a:r>
            <a:br>
              <a:rPr lang="en-US"/>
            </a:br>
            <a:r>
              <a:rPr lang="en-US"/>
              <a:t>src="https://www.youtube.com/embed/tgbNymZ7vqY?playlist=tgbNymZ7vqY&amp;loop=1"&gt;</a:t>
            </a:r>
            <a:br>
              <a:rPr lang="en-US"/>
            </a:br>
            <a:r>
              <a:rPr lang="en-US"/>
              <a:t>&lt;/iframe&gt;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Challenge</a:t>
            </a:r>
            <a:endParaRPr/>
          </a:p>
        </p:txBody>
      </p:sp>
      <p:sp>
        <p:nvSpPr>
          <p:cNvPr id="483" name="Google Shape;483;p67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4130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484" name="Google Shape;484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24642" y="1647567"/>
            <a:ext cx="3903879" cy="4480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&lt;head&gt;&lt;/head&gt;</a:t>
            </a:r>
            <a:endParaRPr/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&lt;title&gt;&lt;/title&gt;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&lt;meta charset=“utf-8”&gt;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Which Meta Tags are required for web page?</a:t>
            </a:r>
            <a:endParaRPr/>
          </a:p>
        </p:txBody>
      </p:sp>
      <p:sp>
        <p:nvSpPr>
          <p:cNvPr id="490" name="Google Shape;490;p68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&lt;meta charset=“utf-8”&gt;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&lt;meta name=“description” content=“ This is a website for HTML and CSS”&gt;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&lt;meta name=“viewport” content=“width:device-width,initial-scale=1”&gt;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&lt;meta name=“keywords” content=“coding,tutorial,html,css”&gt;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&lt;meta name=“author” content=“Host Myanmar(Mandalay)”&gt;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Better HTML</a:t>
            </a:r>
            <a:endParaRPr/>
          </a:p>
        </p:txBody>
      </p:sp>
      <p:sp>
        <p:nvSpPr>
          <p:cNvPr id="496" name="Google Shape;496;p69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Always declare document type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Use lower case element names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Use lowercase attribute names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Use alt, width, height for image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Use title element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HTML 4 Organization</a:t>
            </a:r>
            <a:endParaRPr/>
          </a:p>
        </p:txBody>
      </p:sp>
      <p:sp>
        <p:nvSpPr>
          <p:cNvPr id="502" name="Google Shape;502;p70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&lt;div class="header"&gt; 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&lt;div class="nav"&gt; 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&lt;div class="section"&gt;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&lt;div class="footer"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HTML 5 Organization</a:t>
            </a:r>
            <a:endParaRPr/>
          </a:p>
        </p:txBody>
      </p:sp>
      <p:sp>
        <p:nvSpPr>
          <p:cNvPr id="508" name="Google Shape;508;p71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&lt;header&gt;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&lt;hgroup&gt;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&lt;nav&gt; 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&lt;section&gt;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&lt;footer&gt; 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&lt;address&gt;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&lt;aside&gt;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&lt;audio&gt;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&lt;video&gt;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&lt;datalist&gt;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Video</a:t>
            </a:r>
            <a:endParaRPr/>
          </a:p>
        </p:txBody>
      </p:sp>
      <p:sp>
        <p:nvSpPr>
          <p:cNvPr id="514" name="Google Shape;514;p72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&lt;video width="320" height="240" autoplay&gt;</a:t>
            </a:r>
            <a:br>
              <a:rPr lang="en-US"/>
            </a:br>
            <a:r>
              <a:rPr lang="en-US"/>
              <a:t>  &lt;source src="movie.mp4" type="video/mp4"&gt;</a:t>
            </a:r>
            <a:br>
              <a:rPr lang="en-US"/>
            </a:br>
            <a:r>
              <a:rPr lang="en-US"/>
              <a:t>  &lt;source src="movie.ogg" type="video/ogg"&gt;</a:t>
            </a:r>
            <a:br>
              <a:rPr lang="en-US"/>
            </a:br>
            <a:r>
              <a:rPr lang="en-US"/>
              <a:t>Your browser does not support the video tag.</a:t>
            </a:r>
            <a:br>
              <a:rPr lang="en-US"/>
            </a:br>
            <a:r>
              <a:rPr lang="en-US"/>
              <a:t>&lt;/video&gt;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CSS : Cascading Style Sheet</a:t>
            </a:r>
            <a:endParaRPr/>
          </a:p>
        </p:txBody>
      </p:sp>
      <p:sp>
        <p:nvSpPr>
          <p:cNvPr id="520" name="Google Shape;520;p73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Used to interact with style of HTML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To design web page better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3 types of style structure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Inline 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Internal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External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CSS: Inline Style</a:t>
            </a:r>
            <a:endParaRPr/>
          </a:p>
        </p:txBody>
      </p:sp>
      <p:sp>
        <p:nvSpPr>
          <p:cNvPr id="526" name="Google Shape;526;p74"/>
          <p:cNvSpPr txBox="1">
            <a:spLocks noGrp="1"/>
          </p:cNvSpPr>
          <p:nvPr>
            <p:ph type="body" idx="1"/>
          </p:nvPr>
        </p:nvSpPr>
        <p:spPr>
          <a:xfrm>
            <a:off x="1176130" y="169068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&lt;h1 style=“color:rgb(173,68,90);text-align=“center”&gt;&lt;/h1&gt;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For colors, use color picker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CSS:Internal Style</a:t>
            </a:r>
            <a:endParaRPr/>
          </a:p>
        </p:txBody>
      </p:sp>
      <p:sp>
        <p:nvSpPr>
          <p:cNvPr id="532" name="Google Shape;532;p75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&lt;style&gt;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h1{</a:t>
            </a:r>
            <a:endParaRPr/>
          </a:p>
          <a:p>
            <a:pPr marL="914400" lvl="2" indent="0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r>
              <a:rPr lang="en-US"/>
              <a:t>color: red;</a:t>
            </a:r>
            <a:endParaRPr/>
          </a:p>
          <a:p>
            <a:pPr marL="914400" lvl="2" indent="0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r>
              <a:rPr lang="en-US"/>
              <a:t>text-align: center;</a:t>
            </a:r>
            <a:endParaRPr/>
          </a:p>
          <a:p>
            <a:pPr marL="914400" lvl="2" indent="0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r>
              <a:rPr lang="en-US"/>
              <a:t>}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&lt;/style&gt;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External Style</a:t>
            </a:r>
            <a:endParaRPr/>
          </a:p>
        </p:txBody>
      </p:sp>
      <p:sp>
        <p:nvSpPr>
          <p:cNvPr id="538" name="Google Shape;538;p76"/>
          <p:cNvSpPr txBox="1">
            <a:spLocks noGrp="1"/>
          </p:cNvSpPr>
          <p:nvPr>
            <p:ph type="body" idx="1"/>
          </p:nvPr>
        </p:nvSpPr>
        <p:spPr>
          <a:xfrm>
            <a:off x="946793" y="185324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&lt;head&gt;</a:t>
            </a:r>
            <a:endParaRPr/>
          </a:p>
          <a:p>
            <a:pPr marL="457200" lvl="1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/>
              <a:t>&lt;link rel="stylesheet" href="styles.css"&gt;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/>
              <a:t>&lt;/head&gt;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/>
              <a:t>style.css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/>
              <a:t>h1{</a:t>
            </a:r>
            <a:endParaRPr/>
          </a:p>
          <a:p>
            <a:pPr marL="914400" lvl="2" indent="0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r>
              <a:rPr lang="en-US"/>
              <a:t>color: red;</a:t>
            </a:r>
            <a:endParaRPr/>
          </a:p>
          <a:p>
            <a:pPr marL="914400" lvl="2" indent="0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r>
              <a:rPr lang="en-US"/>
              <a:t>Text-align: center;</a:t>
            </a:r>
            <a:endParaRPr/>
          </a:p>
          <a:p>
            <a:pPr marL="914400" lvl="2" indent="0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r>
              <a:rPr lang="en-US"/>
              <a:t>}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CSS Structure</a:t>
            </a:r>
            <a:endParaRPr/>
          </a:p>
        </p:txBody>
      </p:sp>
      <p:pic>
        <p:nvPicPr>
          <p:cNvPr id="544" name="Google Shape;544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1542" y="1241532"/>
            <a:ext cx="8292962" cy="5251343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77"/>
          <p:cNvSpPr/>
          <p:nvPr/>
        </p:nvSpPr>
        <p:spPr>
          <a:xfrm rot="-2552929">
            <a:off x="2704605" y="1746968"/>
            <a:ext cx="268356" cy="1749287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19050" cap="rnd" cmpd="sng">
            <a:solidFill>
              <a:srgbClr val="AA48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6" name="Google Shape;546;p77"/>
          <p:cNvSpPr txBox="1"/>
          <p:nvPr/>
        </p:nvSpPr>
        <p:spPr>
          <a:xfrm>
            <a:off x="1733721" y="1603941"/>
            <a:ext cx="114514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AF4A0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Selector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Technologies that drive Web</a:t>
            </a:r>
            <a:endParaRPr/>
          </a:p>
        </p:txBody>
      </p:sp>
      <p:sp>
        <p:nvSpPr>
          <p:cNvPr id="194" name="Google Shape;194;p24" descr="Pofolio Website - Html Css Javascript Logo Png, Transparent Png ...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5" name="Google Shape;19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5598" y="2010131"/>
            <a:ext cx="7225747" cy="213836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1735598" y="4422913"/>
            <a:ext cx="20710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Structure</a:t>
            </a:r>
            <a:endParaRPr/>
          </a:p>
        </p:txBody>
      </p:sp>
      <p:sp>
        <p:nvSpPr>
          <p:cNvPr id="197" name="Google Shape;197;p24"/>
          <p:cNvSpPr txBox="1"/>
          <p:nvPr/>
        </p:nvSpPr>
        <p:spPr>
          <a:xfrm>
            <a:off x="4908055" y="4433624"/>
            <a:ext cx="20710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Style</a:t>
            </a:r>
            <a:endParaRPr/>
          </a:p>
        </p:txBody>
      </p:sp>
      <p:sp>
        <p:nvSpPr>
          <p:cNvPr id="198" name="Google Shape;198;p24"/>
          <p:cNvSpPr txBox="1"/>
          <p:nvPr/>
        </p:nvSpPr>
        <p:spPr>
          <a:xfrm>
            <a:off x="7111526" y="4433624"/>
            <a:ext cx="25475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Actions or Behaviors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Element Selectors</a:t>
            </a:r>
            <a:endParaRPr/>
          </a:p>
        </p:txBody>
      </p:sp>
      <p:pic>
        <p:nvPicPr>
          <p:cNvPr id="552" name="Google Shape;552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1673" y="2405062"/>
            <a:ext cx="8515350" cy="34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Class Selector</a:t>
            </a:r>
            <a:endParaRPr/>
          </a:p>
        </p:txBody>
      </p:sp>
      <p:pic>
        <p:nvPicPr>
          <p:cNvPr id="558" name="Google Shape;558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7667" y="2238375"/>
            <a:ext cx="931545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8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ID Selector</a:t>
            </a:r>
            <a:endParaRPr/>
          </a:p>
        </p:txBody>
      </p:sp>
      <p:pic>
        <p:nvPicPr>
          <p:cNvPr id="564" name="Google Shape;564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0040" y="1976437"/>
            <a:ext cx="9134475" cy="29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8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CSS for Element Selectors</a:t>
            </a:r>
            <a:endParaRPr/>
          </a:p>
        </p:txBody>
      </p:sp>
      <p:sp>
        <p:nvSpPr>
          <p:cNvPr id="570" name="Google Shape;570;p81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4130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571" name="Google Shape;571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916731"/>
            <a:ext cx="10515600" cy="416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8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Multiple Element Selector</a:t>
            </a:r>
            <a:br>
              <a:rPr lang="en-US"/>
            </a:br>
            <a:r>
              <a:rPr lang="en-US"/>
              <a:t>Creating styles for multiple tags</a:t>
            </a:r>
            <a:endParaRPr/>
          </a:p>
        </p:txBody>
      </p:sp>
      <p:sp>
        <p:nvSpPr>
          <p:cNvPr id="577" name="Google Shape;577;p82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&lt;style&gt;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/>
              <a:t>h1, h2, h3, h4, h5, h6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/>
              <a:t>{ color: red }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/>
              <a:t>&lt;/style&gt; 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Descendent Selector</a:t>
            </a:r>
            <a:br>
              <a:rPr lang="en-US"/>
            </a:br>
            <a:r>
              <a:rPr lang="en-US"/>
              <a:t>Creating styles for nested levels</a:t>
            </a:r>
            <a:endParaRPr/>
          </a:p>
        </p:txBody>
      </p:sp>
      <p:sp>
        <p:nvSpPr>
          <p:cNvPr id="583" name="Google Shape;583;p83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ol ul 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{list-style-type: circle} 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Child Selector</a:t>
            </a:r>
            <a:br>
              <a:rPr lang="en-US"/>
            </a:br>
            <a:r>
              <a:rPr lang="en-US"/>
              <a:t>Immediate elements</a:t>
            </a:r>
            <a:endParaRPr/>
          </a:p>
        </p:txBody>
      </p:sp>
      <p:sp>
        <p:nvSpPr>
          <p:cNvPr id="589" name="Google Shape;589;p84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ol &gt; li {       color: red;   }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Pseudoclass Selector</a:t>
            </a:r>
            <a:br>
              <a:rPr lang="en-US"/>
            </a:br>
            <a:r>
              <a:rPr lang="en-US"/>
              <a:t>Styling links</a:t>
            </a:r>
            <a:endParaRPr/>
          </a:p>
        </p:txBody>
      </p:sp>
      <p:sp>
        <p:nvSpPr>
          <p:cNvPr id="595" name="Google Shape;595;p85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&lt;style&gt;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 a:link {color: black} 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a:visited {color: magenta}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 &lt;/style&gt; 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Other pseudoclasses: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Focus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Hover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active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8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CSS for text style</a:t>
            </a:r>
            <a:endParaRPr/>
          </a:p>
        </p:txBody>
      </p:sp>
      <p:sp>
        <p:nvSpPr>
          <p:cNvPr id="601" name="Google Shape;601;p86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Font-family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Font-size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Font-weight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Color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Text-align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Text-decoration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Text-indent 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Text-transform</a:t>
            </a:r>
            <a:endParaRPr/>
          </a:p>
        </p:txBody>
      </p:sp>
      <p:sp>
        <p:nvSpPr>
          <p:cNvPr id="602" name="Google Shape;602;p86"/>
          <p:cNvSpPr/>
          <p:nvPr/>
        </p:nvSpPr>
        <p:spPr>
          <a:xfrm>
            <a:off x="4810896" y="2589938"/>
            <a:ext cx="6746789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A52A2A"/>
                </a:solidFill>
                <a:latin typeface="Consolas"/>
                <a:ea typeface="Consolas"/>
                <a:cs typeface="Consolas"/>
                <a:sym typeface="Consolas"/>
              </a:rPr>
              <a:t>h1 </a:t>
            </a: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  text-decoration</a:t>
            </a: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8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 underline overline dotted red</a:t>
            </a: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3" name="Google Shape;603;p86"/>
          <p:cNvSpPr/>
          <p:nvPr/>
        </p:nvSpPr>
        <p:spPr>
          <a:xfrm>
            <a:off x="4992688" y="4150658"/>
            <a:ext cx="60960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div</a:t>
            </a: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lang="en-US" sz="18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text-indent</a:t>
            </a: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en-US" sz="18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50px/-2em/30%;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lang="en-US" sz="180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text-transform</a:t>
            </a: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 </a:t>
            </a:r>
            <a:r>
              <a:rPr lang="en-US" sz="18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uppercase/lowercase/capitalize;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8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Spacing between letters</a:t>
            </a:r>
            <a:endParaRPr/>
          </a:p>
        </p:txBody>
      </p:sp>
      <p:sp>
        <p:nvSpPr>
          <p:cNvPr id="609" name="Google Shape;609;p87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&lt;p style="letter-spacing: 4px"&gt;This text has increased letter spacing.&lt;/p&gt;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HTML Tag : Element</a:t>
            </a:r>
            <a:endParaRPr/>
          </a:p>
        </p:txBody>
      </p:sp>
      <p:sp>
        <p:nvSpPr>
          <p:cNvPr id="204" name="Google Shape;204;p25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&lt;opening tag&gt;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/>
              <a:t>…….&lt;content&gt;……..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/>
              <a:t>&lt;closing tag&gt;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Example Element =&gt; p, div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8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CSS:Conflict Resolution</a:t>
            </a:r>
            <a:endParaRPr/>
          </a:p>
        </p:txBody>
      </p:sp>
      <p:sp>
        <p:nvSpPr>
          <p:cNvPr id="615" name="Google Shape;615;p88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Origin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Merge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Precedence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Specifity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8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CSS: Origin</a:t>
            </a:r>
            <a:endParaRPr/>
          </a:p>
        </p:txBody>
      </p:sp>
      <p:sp>
        <p:nvSpPr>
          <p:cNvPr id="621" name="Google Shape;621;p89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No conflict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Declaration Merge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In Conflict</a:t>
            </a:r>
            <a:endParaRPr/>
          </a:p>
          <a:p>
            <a:pPr marL="457200" lvl="1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/>
              <a:t>*** apply last declaration</a:t>
            </a:r>
            <a:endParaRPr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1143000" lvl="2" indent="-147319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endParaRPr/>
          </a:p>
        </p:txBody>
      </p:sp>
      <p:pic>
        <p:nvPicPr>
          <p:cNvPr id="622" name="Google Shape;622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10266" y="70803"/>
            <a:ext cx="4381500" cy="49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39166" y="5204423"/>
            <a:ext cx="3505200" cy="15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9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CSS: Inheritance</a:t>
            </a:r>
            <a:endParaRPr/>
          </a:p>
        </p:txBody>
      </p:sp>
      <p:pic>
        <p:nvPicPr>
          <p:cNvPr id="629" name="Google Shape;629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312" y="1456038"/>
            <a:ext cx="7067550" cy="51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29575" y="1456038"/>
            <a:ext cx="4162425" cy="46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9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CSS: Specifity</a:t>
            </a:r>
            <a:endParaRPr/>
          </a:p>
        </p:txBody>
      </p:sp>
      <p:pic>
        <p:nvPicPr>
          <p:cNvPr id="636" name="Google Shape;636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7346" y="4120752"/>
            <a:ext cx="4712163" cy="2327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7312" y="1622854"/>
            <a:ext cx="5011376" cy="2327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9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47580" y="1297715"/>
            <a:ext cx="2344925" cy="2652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9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CSS for Background Color</a:t>
            </a:r>
            <a:endParaRPr/>
          </a:p>
        </p:txBody>
      </p:sp>
      <p:sp>
        <p:nvSpPr>
          <p:cNvPr id="644" name="Google Shape;644;p92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background-color: coral;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9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CSS for Background Image</a:t>
            </a:r>
            <a:endParaRPr/>
          </a:p>
        </p:txBody>
      </p:sp>
      <p:sp>
        <p:nvSpPr>
          <p:cNvPr id="650" name="Google Shape;650;p93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&lt;body style="background-image: url(granite.gif)"&gt; 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Default: repeated vertically and horizontally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/>
              <a:t>No repeat: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body {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  background-image: url("img_tree.png");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  background-repeat: no-repeat; </a:t>
            </a:r>
            <a:r>
              <a:rPr lang="en-US">
                <a:solidFill>
                  <a:srgbClr val="AF4A0D"/>
                </a:solidFill>
              </a:rPr>
              <a:t>repeat-y or repeat-x;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}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9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CSS for fonts</a:t>
            </a:r>
            <a:endParaRPr/>
          </a:p>
        </p:txBody>
      </p:sp>
      <p:sp>
        <p:nvSpPr>
          <p:cNvPr id="656" name="Google Shape;656;p94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without importing fonts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en-US"/>
              <a:t>font-family: arial;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with font imported through link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en-US"/>
              <a:t>font-family: 'Lobster’; 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en-US">
                <a:solidFill>
                  <a:srgbClr val="AF4A0D"/>
                </a:solidFill>
              </a:rPr>
              <a:t>&lt;link href="https://fonts.googleapis.com/css2?family=Antic+Slab&amp;display=swap" rel="stylesheet"&gt;</a:t>
            </a:r>
            <a:endParaRPr/>
          </a:p>
          <a:p>
            <a:pPr marL="742950" lvl="1" indent="-201168" algn="l" rtl="0"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With font imported by uploading the font into root folder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en-US">
                <a:solidFill>
                  <a:srgbClr val="AF4A0D"/>
                </a:solidFill>
              </a:rPr>
              <a:t>@font-face {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en-US">
                <a:solidFill>
                  <a:srgbClr val="AF4A0D"/>
                </a:solidFill>
              </a:rPr>
              <a:t>font-family: Lobster;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en-US">
                <a:solidFill>
                  <a:srgbClr val="AF4A0D"/>
                </a:solidFill>
              </a:rPr>
              <a:t>src: url(fonts/Lobster-Regular.ttf);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en-US">
                <a:solidFill>
                  <a:srgbClr val="AF4A0D"/>
                </a:solidFill>
              </a:rPr>
              <a:t>}</a:t>
            </a:r>
            <a:endParaRPr/>
          </a:p>
          <a:p>
            <a:pPr marL="742950" lvl="1" indent="-201168" algn="l" rtl="0"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9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Margin &amp; padding</a:t>
            </a:r>
            <a:endParaRPr/>
          </a:p>
        </p:txBody>
      </p:sp>
      <p:sp>
        <p:nvSpPr>
          <p:cNvPr id="662" name="Google Shape;662;p95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4130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663" name="Google Shape;663;p95" descr="When to use margin vs padding in CSS - Stack Overflow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3798" y="2167967"/>
            <a:ext cx="8008924" cy="4318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9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CSS for paragraphs</a:t>
            </a:r>
            <a:endParaRPr/>
          </a:p>
        </p:txBody>
      </p:sp>
      <p:sp>
        <p:nvSpPr>
          <p:cNvPr id="669" name="Google Shape;669;p96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First line indent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p {text-indent: 20px}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Padding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p {padding: 20px}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Margin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p {margin: 20px} 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9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Setting border to a paragraph</a:t>
            </a:r>
            <a:endParaRPr/>
          </a:p>
        </p:txBody>
      </p:sp>
      <p:sp>
        <p:nvSpPr>
          <p:cNvPr id="675" name="Google Shape;675;p97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&lt;p style="border-style: solid"&gt;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p {border-style: solid; padding: 15px} 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p {border-style: solid; border-width: 2px; border-color: blue}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&lt;p style="border: 2px green solid"&gt;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HTML Tag: Attributes</a:t>
            </a:r>
            <a:endParaRPr/>
          </a:p>
        </p:txBody>
      </p:sp>
      <p:sp>
        <p:nvSpPr>
          <p:cNvPr id="210" name="Google Shape;210;p26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&lt;p title=“This is some web site’s content”&gt;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/>
              <a:t>Hello World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/>
              <a:t>&lt;/p&gt;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9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Border styles</a:t>
            </a:r>
            <a:endParaRPr/>
          </a:p>
        </p:txBody>
      </p:sp>
      <p:sp>
        <p:nvSpPr>
          <p:cNvPr id="681" name="Google Shape;681;p98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Solid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Doted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Dashed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Double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Groove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Ridge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Inset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Outset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none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9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Navigation Bar</a:t>
            </a:r>
            <a:endParaRPr/>
          </a:p>
        </p:txBody>
      </p:sp>
      <p:sp>
        <p:nvSpPr>
          <p:cNvPr id="687" name="Google Shape;687;p99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4130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0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How to create menu</a:t>
            </a:r>
            <a:endParaRPr/>
          </a:p>
        </p:txBody>
      </p:sp>
      <p:sp>
        <p:nvSpPr>
          <p:cNvPr id="693" name="Google Shape;693;p100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4130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694" name="Google Shape;694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546846"/>
            <a:ext cx="10601739" cy="4908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0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Displaying Images</a:t>
            </a:r>
            <a:endParaRPr/>
          </a:p>
        </p:txBody>
      </p:sp>
      <p:sp>
        <p:nvSpPr>
          <p:cNvPr id="700" name="Google Shape;700;p10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75691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&lt;img src=“cat.jpg”&gt;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/>
              <a:t>&lt;img src=“cat.jpg” width=“200” height=“300” alt=“my cat”&gt;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/>
              <a:t>&lt;img src=“cat.jpg” width=“50%” alt=“my cat”&gt;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/>
              <a:t>*** Tag image keywords using “alt” for SEO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0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Image surrounding text around image</a:t>
            </a:r>
            <a:endParaRPr/>
          </a:p>
        </p:txBody>
      </p:sp>
      <p:sp>
        <p:nvSpPr>
          <p:cNvPr id="706" name="Google Shape;706;p102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Float:left or right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&lt;img src="logo.gif" style="float: left"&gt; 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0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Arranging elements</a:t>
            </a:r>
            <a:endParaRPr/>
          </a:p>
        </p:txBody>
      </p:sp>
      <p:sp>
        <p:nvSpPr>
          <p:cNvPr id="712" name="Google Shape;712;p103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&lt;h2 style="clear: left"&gt;Recent Articles&lt;/h2&gt;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0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Hyperlinking from graphics</a:t>
            </a:r>
            <a:endParaRPr/>
          </a:p>
        </p:txBody>
      </p:sp>
      <p:sp>
        <p:nvSpPr>
          <p:cNvPr id="718" name="Google Shape;718;p104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&lt;a href="http://www.contoso.com" title="Home page"&gt; &lt;img src="images/leaf.gif" style="float: left; margin: 5px; border: none"&gt; &lt;/a&gt; 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0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Common Semantic Elements in HTML 5</a:t>
            </a:r>
            <a:endParaRPr/>
          </a:p>
        </p:txBody>
      </p:sp>
      <p:sp>
        <p:nvSpPr>
          <p:cNvPr id="724" name="Google Shape;724;p105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&lt;header&gt;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&lt;footer&gt;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&lt;section&gt;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&lt;nav&gt;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&lt;article&gt;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&lt;hgroup&gt;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/>
              <a:t>*** Non semantic elements : &lt;div&gt;, &lt;span&gt; and so on…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0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Positioning a division to the right or left using float</a:t>
            </a:r>
            <a:endParaRPr/>
          </a:p>
        </p:txBody>
      </p:sp>
      <p:sp>
        <p:nvSpPr>
          <p:cNvPr id="730" name="Google Shape;730;p106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Float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take an element out of normal flow and put content side-by-side.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 Elements are </a:t>
            </a:r>
            <a:r>
              <a:rPr lang="en-US" b="1"/>
              <a:t>floated horizontally</a:t>
            </a:r>
            <a:r>
              <a:rPr lang="en-US"/>
              <a:t> 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Float:left or right;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&lt;div style="width: 150px; float: left"&gt;</a:t>
            </a:r>
            <a:endParaRPr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Clear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To cancel float property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Clear:left or right or both;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0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Positioning a division on the page</a:t>
            </a:r>
            <a:endParaRPr/>
          </a:p>
        </p:txBody>
      </p:sp>
      <p:sp>
        <p:nvSpPr>
          <p:cNvPr id="736" name="Google Shape;736;p107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position:absolute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The element is removed from the normal document flow, 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no space is created for the element in the page layout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positon:relative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The element is positioned according to the normal flow of the document, and then offset relative to itself based on the values of top, right, bottom, and left. 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The offset does not affect the position of any other elements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Position:fixed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Document Object Model</a:t>
            </a:r>
            <a:endParaRPr/>
          </a:p>
        </p:txBody>
      </p:sp>
      <p:sp>
        <p:nvSpPr>
          <p:cNvPr id="216" name="Google Shape;216;p27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&lt;!DOCTYPE html&gt;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&lt;html&gt;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    &lt;head&gt;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        &lt;title&gt;My First Web Page&lt;/title&gt;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    &lt;/head&gt;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    &lt;body&gt;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        Hello from our page!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    &lt;/body&gt;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&lt;/html&gt;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grpSp>
        <p:nvGrpSpPr>
          <p:cNvPr id="217" name="Google Shape;217;p27"/>
          <p:cNvGrpSpPr/>
          <p:nvPr/>
        </p:nvGrpSpPr>
        <p:grpSpPr>
          <a:xfrm>
            <a:off x="6683405" y="1775534"/>
            <a:ext cx="4619104" cy="4287914"/>
            <a:chOff x="6736671" y="1784412"/>
            <a:chExt cx="4619104" cy="4287914"/>
          </a:xfrm>
        </p:grpSpPr>
        <p:sp>
          <p:nvSpPr>
            <p:cNvPr id="218" name="Google Shape;218;p27"/>
            <p:cNvSpPr/>
            <p:nvPr/>
          </p:nvSpPr>
          <p:spPr>
            <a:xfrm>
              <a:off x="8611340" y="1784412"/>
              <a:ext cx="1251751" cy="47051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rnd" cmpd="sng">
              <a:solidFill>
                <a:srgbClr val="800F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html</a:t>
              </a:r>
              <a:endParaRPr/>
            </a:p>
          </p:txBody>
        </p:sp>
        <p:sp>
          <p:nvSpPr>
            <p:cNvPr id="219" name="Google Shape;219;p27"/>
            <p:cNvSpPr/>
            <p:nvPr/>
          </p:nvSpPr>
          <p:spPr>
            <a:xfrm>
              <a:off x="7438008" y="2949684"/>
              <a:ext cx="1251751" cy="47051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rnd" cmpd="sng">
              <a:solidFill>
                <a:srgbClr val="800F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head</a:t>
              </a:r>
              <a:endParaRPr/>
            </a:p>
          </p:txBody>
        </p:sp>
        <p:sp>
          <p:nvSpPr>
            <p:cNvPr id="220" name="Google Shape;220;p27"/>
            <p:cNvSpPr/>
            <p:nvPr/>
          </p:nvSpPr>
          <p:spPr>
            <a:xfrm>
              <a:off x="7438008" y="4093362"/>
              <a:ext cx="1251751" cy="47051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rnd" cmpd="sng">
              <a:solidFill>
                <a:srgbClr val="800F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title</a:t>
              </a:r>
              <a:endParaRPr/>
            </a:p>
          </p:txBody>
        </p:sp>
        <p:sp>
          <p:nvSpPr>
            <p:cNvPr id="221" name="Google Shape;221;p27"/>
            <p:cNvSpPr/>
            <p:nvPr/>
          </p:nvSpPr>
          <p:spPr>
            <a:xfrm>
              <a:off x="10104024" y="2958484"/>
              <a:ext cx="1251751" cy="47051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rnd" cmpd="sng">
              <a:solidFill>
                <a:srgbClr val="800F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body</a:t>
              </a:r>
              <a:endParaRPr/>
            </a:p>
          </p:txBody>
        </p:sp>
        <p:sp>
          <p:nvSpPr>
            <p:cNvPr id="222" name="Google Shape;222;p27"/>
            <p:cNvSpPr/>
            <p:nvPr/>
          </p:nvSpPr>
          <p:spPr>
            <a:xfrm>
              <a:off x="6736671" y="5299969"/>
              <a:ext cx="2654423" cy="772357"/>
            </a:xfrm>
            <a:prstGeom prst="ellipse">
              <a:avLst/>
            </a:prstGeom>
            <a:solidFill>
              <a:schemeClr val="accent1"/>
            </a:solidFill>
            <a:ln w="19050" cap="rnd" cmpd="sng">
              <a:solidFill>
                <a:srgbClr val="800F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My First Web Page</a:t>
              </a:r>
              <a:endParaRPr/>
            </a:p>
          </p:txBody>
        </p:sp>
        <p:cxnSp>
          <p:nvCxnSpPr>
            <p:cNvPr id="223" name="Google Shape;223;p27"/>
            <p:cNvCxnSpPr>
              <a:stCxn id="218" idx="2"/>
            </p:cNvCxnSpPr>
            <p:nvPr/>
          </p:nvCxnSpPr>
          <p:spPr>
            <a:xfrm flipH="1">
              <a:off x="8185116" y="2254928"/>
              <a:ext cx="1052100" cy="694800"/>
            </a:xfrm>
            <a:prstGeom prst="straightConnector1">
              <a:avLst/>
            </a:pr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24" name="Google Shape;224;p27"/>
            <p:cNvCxnSpPr/>
            <p:nvPr/>
          </p:nvCxnSpPr>
          <p:spPr>
            <a:xfrm>
              <a:off x="9364175" y="2275595"/>
              <a:ext cx="1206048" cy="652495"/>
            </a:xfrm>
            <a:prstGeom prst="straightConnector1">
              <a:avLst/>
            </a:pr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25" name="Google Shape;225;p27"/>
            <p:cNvCxnSpPr>
              <a:stCxn id="219" idx="2"/>
              <a:endCxn id="220" idx="0"/>
            </p:cNvCxnSpPr>
            <p:nvPr/>
          </p:nvCxnSpPr>
          <p:spPr>
            <a:xfrm>
              <a:off x="8063884" y="3420200"/>
              <a:ext cx="0" cy="673200"/>
            </a:xfrm>
            <a:prstGeom prst="straightConnector1">
              <a:avLst/>
            </a:pr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26" name="Google Shape;226;p27"/>
            <p:cNvCxnSpPr>
              <a:stCxn id="221" idx="2"/>
            </p:cNvCxnSpPr>
            <p:nvPr/>
          </p:nvCxnSpPr>
          <p:spPr>
            <a:xfrm>
              <a:off x="10729900" y="3429000"/>
              <a:ext cx="85500" cy="664500"/>
            </a:xfrm>
            <a:prstGeom prst="straightConnector1">
              <a:avLst/>
            </a:pr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27" name="Google Shape;227;p27"/>
            <p:cNvCxnSpPr>
              <a:stCxn id="220" idx="2"/>
              <a:endCxn id="222" idx="0"/>
            </p:cNvCxnSpPr>
            <p:nvPr/>
          </p:nvCxnSpPr>
          <p:spPr>
            <a:xfrm>
              <a:off x="8063884" y="4563878"/>
              <a:ext cx="0" cy="736200"/>
            </a:xfrm>
            <a:prstGeom prst="straightConnector1">
              <a:avLst/>
            </a:pr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28" name="Google Shape;228;p27"/>
          <p:cNvSpPr/>
          <p:nvPr/>
        </p:nvSpPr>
        <p:spPr>
          <a:xfrm>
            <a:off x="9337828" y="4048218"/>
            <a:ext cx="2654423" cy="772357"/>
          </a:xfrm>
          <a:prstGeom prst="ellipse">
            <a:avLst/>
          </a:prstGeom>
          <a:solidFill>
            <a:schemeClr val="accent1"/>
          </a:solidFill>
          <a:ln w="19050" cap="rnd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Hello from our page!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0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Position</a:t>
            </a:r>
            <a:endParaRPr/>
          </a:p>
        </p:txBody>
      </p:sp>
      <p:sp>
        <p:nvSpPr>
          <p:cNvPr id="742" name="Google Shape;742;p108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position:fixed or relative or absolute;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 bottom:0px;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 right:0px;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0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Flex</a:t>
            </a:r>
            <a:br>
              <a:rPr lang="en-US"/>
            </a:br>
            <a:endParaRPr/>
          </a:p>
        </p:txBody>
      </p:sp>
      <p:sp>
        <p:nvSpPr>
          <p:cNvPr id="748" name="Google Shape;748;p109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Display: flex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Flex-wrap: wrap;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1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Transparency</a:t>
            </a:r>
            <a:endParaRPr/>
          </a:p>
        </p:txBody>
      </p:sp>
      <p:sp>
        <p:nvSpPr>
          <p:cNvPr id="754" name="Google Shape;754;p110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Using RGBA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background: rgba(76, 175, 80, 0.3)</a:t>
            </a:r>
            <a:endParaRPr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Using opacity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Opacity: 0.0…..1.0;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1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Overlap : z-index</a:t>
            </a:r>
            <a:endParaRPr/>
          </a:p>
        </p:txBody>
      </p:sp>
      <p:sp>
        <p:nvSpPr>
          <p:cNvPr id="760" name="Google Shape;760;p111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determines the stack level of an HTML element.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the element will be closer to the top of the stacking order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Z-index: 1,2,3, or….. 500,999;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***z-index works on the element whose position is absolute, relative and fixe;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1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Grid</a:t>
            </a:r>
            <a:endParaRPr/>
          </a:p>
        </p:txBody>
      </p:sp>
      <p:sp>
        <p:nvSpPr>
          <p:cNvPr id="766" name="Google Shape;766;p112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solidFill>
                  <a:srgbClr val="FF0000"/>
                </a:solidFill>
              </a:rPr>
              <a:t>Display : grid | inline-grid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Gird for block level elements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Inline-grid for inline level elements</a:t>
            </a:r>
            <a:endParaRPr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 b="1">
                <a:solidFill>
                  <a:srgbClr val="FF0000"/>
                </a:solidFill>
              </a:rPr>
              <a:t>grid-template-columns  and grid-template-rows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the columns and rows of the grid with a space-separated list of values.</a:t>
            </a:r>
            <a:endParaRPr b="1">
              <a:solidFill>
                <a:srgbClr val="FF0000"/>
              </a:solidFill>
            </a:endParaRPr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1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Grid</a:t>
            </a:r>
            <a:endParaRPr/>
          </a:p>
        </p:txBody>
      </p:sp>
      <p:sp>
        <p:nvSpPr>
          <p:cNvPr id="772" name="Google Shape;772;p113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4130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773" name="Google Shape;773;p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4671" y="609601"/>
            <a:ext cx="7067550" cy="600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14"/>
          <p:cNvSpPr txBox="1">
            <a:spLocks noGrp="1"/>
          </p:cNvSpPr>
          <p:nvPr>
            <p:ph type="body" idx="1"/>
          </p:nvPr>
        </p:nvSpPr>
        <p:spPr>
          <a:xfrm>
            <a:off x="557334" y="345423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.container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/>
              <a:t>{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/>
              <a:t> grid-template-columns: [first] 40px [line2] 50px [line3] auto [col4-start] 50px [five] 40px [end];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/>
              <a:t>grid-template-rows: [row1-start] 25% [row1-end] 100px [third-line] auto [last-line];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/>
              <a:t>}</a:t>
            </a:r>
            <a:endParaRPr/>
          </a:p>
        </p:txBody>
      </p:sp>
      <p:pic>
        <p:nvPicPr>
          <p:cNvPr id="779" name="Google Shape;779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20491" y="2569229"/>
            <a:ext cx="5638800" cy="39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1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Responsive Design</a:t>
            </a:r>
            <a:endParaRPr/>
          </a:p>
        </p:txBody>
      </p:sp>
      <p:sp>
        <p:nvSpPr>
          <p:cNvPr id="785" name="Google Shape;785;p115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the idea that a website should look good regardless of the platform its viewed from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Site designed to adapt its layout to the viewing environment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Using fluid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Grids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Media queries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Flexible images</a:t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1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Responsive Design</a:t>
            </a:r>
            <a:endParaRPr/>
          </a:p>
        </p:txBody>
      </p:sp>
      <p:sp>
        <p:nvSpPr>
          <p:cNvPr id="791" name="Google Shape;791;p116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4130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792" name="Google Shape;792;p1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111" y="1958824"/>
            <a:ext cx="9724008" cy="4383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1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Responsive Design</a:t>
            </a:r>
            <a:endParaRPr/>
          </a:p>
        </p:txBody>
      </p:sp>
      <p:sp>
        <p:nvSpPr>
          <p:cNvPr id="798" name="Google Shape;798;p117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4130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799" name="Google Shape;799;p1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312" y="2052918"/>
            <a:ext cx="8115855" cy="4337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2045</Words>
  <Application>Microsoft Office PowerPoint</Application>
  <PresentationFormat>Widescreen</PresentationFormat>
  <Paragraphs>529</Paragraphs>
  <Slides>104</Slides>
  <Notes>104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0" baseType="lpstr">
      <vt:lpstr>Calibri</vt:lpstr>
      <vt:lpstr>Consolas</vt:lpstr>
      <vt:lpstr>Arial</vt:lpstr>
      <vt:lpstr>Noto Sans Symbols</vt:lpstr>
      <vt:lpstr>Century Gothic</vt:lpstr>
      <vt:lpstr>Ion</vt:lpstr>
      <vt:lpstr>HTML 5 &amp; CSS</vt:lpstr>
      <vt:lpstr>HTML 5</vt:lpstr>
      <vt:lpstr>Code Editors ( VS, Sublime, Atom)</vt:lpstr>
      <vt:lpstr>HTML File</vt:lpstr>
      <vt:lpstr>&lt;head&gt;&lt;/head&gt;</vt:lpstr>
      <vt:lpstr>Technologies that drive Web</vt:lpstr>
      <vt:lpstr>HTML Tag : Element</vt:lpstr>
      <vt:lpstr>HTML Tag: Attributes</vt:lpstr>
      <vt:lpstr>Document Object Model</vt:lpstr>
      <vt:lpstr>How to render Headings</vt:lpstr>
      <vt:lpstr>Paragraph</vt:lpstr>
      <vt:lpstr>How to create titles and text</vt:lpstr>
      <vt:lpstr>Applying text formatting</vt:lpstr>
      <vt:lpstr>Challenge 1</vt:lpstr>
      <vt:lpstr>Challenge 2</vt:lpstr>
      <vt:lpstr>Lists</vt:lpstr>
      <vt:lpstr>List Style Type</vt:lpstr>
      <vt:lpstr>Definition List</vt:lpstr>
      <vt:lpstr>Challenge 2</vt:lpstr>
      <vt:lpstr>Character Entity References</vt:lpstr>
      <vt:lpstr>Creating a horizontal line</vt:lpstr>
      <vt:lpstr>Challenge 2</vt:lpstr>
      <vt:lpstr>Creating Links</vt:lpstr>
      <vt:lpstr>Creating Links with target window</vt:lpstr>
      <vt:lpstr>Creating link to email address</vt:lpstr>
      <vt:lpstr>Creating link to other content</vt:lpstr>
      <vt:lpstr>Challenge</vt:lpstr>
      <vt:lpstr>Image</vt:lpstr>
      <vt:lpstr>3 types of image src</vt:lpstr>
      <vt:lpstr>Table</vt:lpstr>
      <vt:lpstr>thead</vt:lpstr>
      <vt:lpstr>tbody</vt:lpstr>
      <vt:lpstr>tfoot</vt:lpstr>
      <vt:lpstr>Example</vt:lpstr>
      <vt:lpstr>Challenge 4</vt:lpstr>
      <vt:lpstr>Div</vt:lpstr>
      <vt:lpstr>Form</vt:lpstr>
      <vt:lpstr>Form tag</vt:lpstr>
      <vt:lpstr>Text field</vt:lpstr>
      <vt:lpstr>Password</vt:lpstr>
      <vt:lpstr>Radio Button</vt:lpstr>
      <vt:lpstr>Dropdown list</vt:lpstr>
      <vt:lpstr>Datalist</vt:lpstr>
      <vt:lpstr>Calendar</vt:lpstr>
      <vt:lpstr>Checkbox</vt:lpstr>
      <vt:lpstr>Textarea</vt:lpstr>
      <vt:lpstr>Fieldset</vt:lpstr>
      <vt:lpstr>&lt;iframe&gt;</vt:lpstr>
      <vt:lpstr>Challenge</vt:lpstr>
      <vt:lpstr>Which Meta Tags are required for web page?</vt:lpstr>
      <vt:lpstr>Better HTML</vt:lpstr>
      <vt:lpstr>HTML 4 Organization</vt:lpstr>
      <vt:lpstr>HTML 5 Organization</vt:lpstr>
      <vt:lpstr>Video</vt:lpstr>
      <vt:lpstr>CSS : Cascading Style Sheet</vt:lpstr>
      <vt:lpstr>CSS: Inline Style</vt:lpstr>
      <vt:lpstr>CSS:Internal Style</vt:lpstr>
      <vt:lpstr>External Style</vt:lpstr>
      <vt:lpstr>CSS Structure</vt:lpstr>
      <vt:lpstr>Element Selectors</vt:lpstr>
      <vt:lpstr>Class Selector</vt:lpstr>
      <vt:lpstr>ID Selector</vt:lpstr>
      <vt:lpstr>CSS for Element Selectors</vt:lpstr>
      <vt:lpstr>Multiple Element Selector Creating styles for multiple tags</vt:lpstr>
      <vt:lpstr>Descendent Selector Creating styles for nested levels</vt:lpstr>
      <vt:lpstr>Child Selector Immediate elements</vt:lpstr>
      <vt:lpstr>Pseudoclass Selector Styling links</vt:lpstr>
      <vt:lpstr>CSS for text style</vt:lpstr>
      <vt:lpstr>Spacing between letters</vt:lpstr>
      <vt:lpstr>CSS:Conflict Resolution</vt:lpstr>
      <vt:lpstr>CSS: Origin</vt:lpstr>
      <vt:lpstr>CSS: Inheritance</vt:lpstr>
      <vt:lpstr>CSS: Specifity</vt:lpstr>
      <vt:lpstr>CSS for Background Color</vt:lpstr>
      <vt:lpstr>CSS for Background Image</vt:lpstr>
      <vt:lpstr>CSS for fonts</vt:lpstr>
      <vt:lpstr>Margin &amp; padding</vt:lpstr>
      <vt:lpstr>CSS for paragraphs</vt:lpstr>
      <vt:lpstr>Setting border to a paragraph</vt:lpstr>
      <vt:lpstr>Border styles</vt:lpstr>
      <vt:lpstr>Navigation Bar</vt:lpstr>
      <vt:lpstr>How to create menu</vt:lpstr>
      <vt:lpstr>Displaying Images</vt:lpstr>
      <vt:lpstr>Image surrounding text around image</vt:lpstr>
      <vt:lpstr>Arranging elements</vt:lpstr>
      <vt:lpstr>Hyperlinking from graphics</vt:lpstr>
      <vt:lpstr>Common Semantic Elements in HTML 5</vt:lpstr>
      <vt:lpstr>Positioning a division to the right or left using float</vt:lpstr>
      <vt:lpstr>Positioning a division on the page</vt:lpstr>
      <vt:lpstr>Position</vt:lpstr>
      <vt:lpstr>Flex </vt:lpstr>
      <vt:lpstr>Transparency</vt:lpstr>
      <vt:lpstr>Overlap : z-index</vt:lpstr>
      <vt:lpstr>Grid</vt:lpstr>
      <vt:lpstr>Grid</vt:lpstr>
      <vt:lpstr>PowerPoint Presentation</vt:lpstr>
      <vt:lpstr>Responsive Design</vt:lpstr>
      <vt:lpstr>Responsive Design</vt:lpstr>
      <vt:lpstr>Responsive Design</vt:lpstr>
      <vt:lpstr>Media Query</vt:lpstr>
      <vt:lpstr>Media Query Common Features</vt:lpstr>
      <vt:lpstr>Media Query</vt:lpstr>
      <vt:lpstr>Media Query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5 &amp; CSS</dc:title>
  <cp:lastModifiedBy>Zonics</cp:lastModifiedBy>
  <cp:revision>2</cp:revision>
  <dcterms:modified xsi:type="dcterms:W3CDTF">2022-04-24T10:40:32Z</dcterms:modified>
</cp:coreProperties>
</file>